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90" r:id="rId14"/>
    <p:sldId id="292" r:id="rId15"/>
    <p:sldId id="260" r:id="rId16"/>
    <p:sldId id="257" r:id="rId17"/>
    <p:sldId id="293" r:id="rId18"/>
    <p:sldId id="259" r:id="rId19"/>
    <p:sldId id="258" r:id="rId20"/>
    <p:sldId id="264" r:id="rId21"/>
    <p:sldId id="266" r:id="rId22"/>
    <p:sldId id="267" r:id="rId23"/>
    <p:sldId id="268" r:id="rId24"/>
    <p:sldId id="269" r:id="rId25"/>
    <p:sldId id="272" r:id="rId26"/>
    <p:sldId id="273" r:id="rId27"/>
    <p:sldId id="274" r:id="rId28"/>
    <p:sldId id="275" r:id="rId29"/>
    <p:sldId id="276" r:id="rId30"/>
    <p:sldId id="288" r:id="rId31"/>
    <p:sldId id="29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30" d="100"/>
          <a:sy n="30" d="100"/>
        </p:scale>
        <p:origin x="1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8E2F4-764F-488E-BAAB-DD73902E6C13}" type="datetimeFigureOut">
              <a:rPr lang="en-GB" smtClean="0"/>
              <a:t>18/05/2018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8EBEE3-D3A1-45FD-8133-7C2190DE6BE6}" type="slidenum">
              <a:rPr lang="en-GB" smtClean="0"/>
              <a:t>‹#›</a:t>
            </a:fld>
            <a:endParaRPr lang="en-GB"/>
          </a:p>
        </p:txBody>
      </p:sp>
    </p:spTree>
    <p:extLst>
      <p:ext uri="{BB962C8B-B14F-4D97-AF65-F5344CB8AC3E}">
        <p14:creationId xmlns:p14="http://schemas.microsoft.com/office/powerpoint/2010/main" val="230499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pupils to use</a:t>
            </a:r>
            <a:r>
              <a:rPr lang="en-GB" baseline="0" dirty="0" smtClean="0"/>
              <a:t> the scale to show how often they have felt the following ways in a Maths lesson….</a:t>
            </a:r>
            <a:endParaRPr lang="en-GB" dirty="0"/>
          </a:p>
        </p:txBody>
      </p:sp>
      <p:sp>
        <p:nvSpPr>
          <p:cNvPr id="4" name="Slide Number Placeholder 3"/>
          <p:cNvSpPr>
            <a:spLocks noGrp="1"/>
          </p:cNvSpPr>
          <p:nvPr>
            <p:ph type="sldNum" sz="quarter" idx="10"/>
          </p:nvPr>
        </p:nvSpPr>
        <p:spPr/>
        <p:txBody>
          <a:bodyPr/>
          <a:lstStyle/>
          <a:p>
            <a:fld id="{D034DD8E-57EF-4924-BEFA-515F971E2540}" type="slidenum">
              <a:rPr lang="en-GB" smtClean="0"/>
              <a:t>2</a:t>
            </a:fld>
            <a:endParaRPr lang="en-GB"/>
          </a:p>
        </p:txBody>
      </p:sp>
    </p:spTree>
    <p:extLst>
      <p:ext uri="{BB962C8B-B14F-4D97-AF65-F5344CB8AC3E}">
        <p14:creationId xmlns:p14="http://schemas.microsoft.com/office/powerpoint/2010/main" val="298375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Before showing students the next slide ask if they can suggest an alternative way</a:t>
            </a:r>
            <a:r>
              <a:rPr lang="en-GB" baseline="0" dirty="0" smtClean="0"/>
              <a:t> of thinking.</a:t>
            </a:r>
            <a:endParaRPr lang="en-GB" dirty="0" smtClean="0"/>
          </a:p>
          <a:p>
            <a:endParaRPr lang="en-GB" dirty="0"/>
          </a:p>
        </p:txBody>
      </p:sp>
      <p:sp>
        <p:nvSpPr>
          <p:cNvPr id="4" name="Slide Number Placeholder 3"/>
          <p:cNvSpPr>
            <a:spLocks noGrp="1"/>
          </p:cNvSpPr>
          <p:nvPr>
            <p:ph type="sldNum" sz="quarter" idx="10"/>
          </p:nvPr>
        </p:nvSpPr>
        <p:spPr/>
        <p:txBody>
          <a:bodyPr/>
          <a:lstStyle/>
          <a:p>
            <a:fld id="{E2CF13CF-FCF9-450A-A056-91C950504FB8}" type="slidenum">
              <a:rPr lang="en-GB" smtClean="0"/>
              <a:pPr/>
              <a:t>3</a:t>
            </a:fld>
            <a:endParaRPr lang="en-GB"/>
          </a:p>
        </p:txBody>
      </p:sp>
    </p:spTree>
    <p:extLst>
      <p:ext uri="{BB962C8B-B14F-4D97-AF65-F5344CB8AC3E}">
        <p14:creationId xmlns:p14="http://schemas.microsoft.com/office/powerpoint/2010/main" val="302674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 showing students the next slide ask if they can suggest an alternative way</a:t>
            </a:r>
            <a:r>
              <a:rPr lang="en-GB" baseline="0" dirty="0" smtClean="0"/>
              <a:t> of thinking.</a:t>
            </a:r>
            <a:endParaRPr lang="en-GB" dirty="0"/>
          </a:p>
        </p:txBody>
      </p:sp>
      <p:sp>
        <p:nvSpPr>
          <p:cNvPr id="4" name="Slide Number Placeholder 3"/>
          <p:cNvSpPr>
            <a:spLocks noGrp="1"/>
          </p:cNvSpPr>
          <p:nvPr>
            <p:ph type="sldNum" sz="quarter" idx="10"/>
          </p:nvPr>
        </p:nvSpPr>
        <p:spPr/>
        <p:txBody>
          <a:bodyPr/>
          <a:lstStyle/>
          <a:p>
            <a:fld id="{D034DD8E-57EF-4924-BEFA-515F971E2540}" type="slidenum">
              <a:rPr lang="en-GB" smtClean="0"/>
              <a:t>5</a:t>
            </a:fld>
            <a:endParaRPr lang="en-GB"/>
          </a:p>
        </p:txBody>
      </p:sp>
    </p:spTree>
    <p:extLst>
      <p:ext uri="{BB962C8B-B14F-4D97-AF65-F5344CB8AC3E}">
        <p14:creationId xmlns:p14="http://schemas.microsoft.com/office/powerpoint/2010/main" val="2922384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Record the classes strategies on the board.</a:t>
            </a:r>
            <a:endParaRPr lang="en-GB" dirty="0"/>
          </a:p>
        </p:txBody>
      </p:sp>
      <p:sp>
        <p:nvSpPr>
          <p:cNvPr id="4" name="Slide Number Placeholder 3"/>
          <p:cNvSpPr>
            <a:spLocks noGrp="1"/>
          </p:cNvSpPr>
          <p:nvPr>
            <p:ph type="sldNum" sz="quarter" idx="10"/>
          </p:nvPr>
        </p:nvSpPr>
        <p:spPr/>
        <p:txBody>
          <a:bodyPr/>
          <a:lstStyle/>
          <a:p>
            <a:fld id="{255FFFB3-1057-41E9-8152-D9F1E592244A}" type="slidenum">
              <a:rPr lang="en-GB" smtClean="0"/>
              <a:t>12</a:t>
            </a:fld>
            <a:endParaRPr lang="en-GB"/>
          </a:p>
        </p:txBody>
      </p:sp>
    </p:spTree>
    <p:extLst>
      <p:ext uri="{BB962C8B-B14F-4D97-AF65-F5344CB8AC3E}">
        <p14:creationId xmlns:p14="http://schemas.microsoft.com/office/powerpoint/2010/main" val="224753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a:t>
            </a:r>
            <a:r>
              <a:rPr lang="en-GB" baseline="0" dirty="0" smtClean="0"/>
              <a:t> the importance of changing the culture of learning with reference to PACA</a:t>
            </a:r>
            <a:endParaRPr lang="en-GB" dirty="0"/>
          </a:p>
        </p:txBody>
      </p:sp>
      <p:sp>
        <p:nvSpPr>
          <p:cNvPr id="4" name="Slide Number Placeholder 3"/>
          <p:cNvSpPr>
            <a:spLocks noGrp="1"/>
          </p:cNvSpPr>
          <p:nvPr>
            <p:ph type="sldNum" sz="quarter" idx="10"/>
          </p:nvPr>
        </p:nvSpPr>
        <p:spPr/>
        <p:txBody>
          <a:bodyPr/>
          <a:lstStyle/>
          <a:p>
            <a:fld id="{E2CF13CF-FCF9-450A-A056-91C950504FB8}" type="slidenum">
              <a:rPr lang="en-GB" smtClean="0"/>
              <a:t>28</a:t>
            </a:fld>
            <a:endParaRPr lang="en-GB"/>
          </a:p>
        </p:txBody>
      </p:sp>
    </p:spTree>
    <p:extLst>
      <p:ext uri="{BB962C8B-B14F-4D97-AF65-F5344CB8AC3E}">
        <p14:creationId xmlns:p14="http://schemas.microsoft.com/office/powerpoint/2010/main" val="132162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57C34D-19AC-403B-8E1B-C47CF568B045}"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10761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7C34D-19AC-403B-8E1B-C47CF568B045}"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57365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7C34D-19AC-403B-8E1B-C47CF568B045}"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408478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7C34D-19AC-403B-8E1B-C47CF568B045}"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128320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57C34D-19AC-403B-8E1B-C47CF568B045}"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377158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57C34D-19AC-403B-8E1B-C47CF568B045}"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7654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57C34D-19AC-403B-8E1B-C47CF568B045}" type="datetimeFigureOut">
              <a:rPr lang="en-GB" smtClean="0"/>
              <a:t>18/05/2018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242532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57C34D-19AC-403B-8E1B-C47CF568B045}" type="datetimeFigureOut">
              <a:rPr lang="en-GB" smtClean="0"/>
              <a:t>18/05/2018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155729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7C34D-19AC-403B-8E1B-C47CF568B045}" type="datetimeFigureOut">
              <a:rPr lang="en-GB" smtClean="0"/>
              <a:t>18/05/2018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36853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57C34D-19AC-403B-8E1B-C47CF568B045}"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67120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57C34D-19AC-403B-8E1B-C47CF568B045}"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DC315F-092E-4722-BE19-CA216905C134}" type="slidenum">
              <a:rPr lang="en-GB" smtClean="0"/>
              <a:t>‹#›</a:t>
            </a:fld>
            <a:endParaRPr lang="en-GB"/>
          </a:p>
        </p:txBody>
      </p:sp>
    </p:spTree>
    <p:extLst>
      <p:ext uri="{BB962C8B-B14F-4D97-AF65-F5344CB8AC3E}">
        <p14:creationId xmlns:p14="http://schemas.microsoft.com/office/powerpoint/2010/main" val="33286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7C34D-19AC-403B-8E1B-C47CF568B045}" type="datetimeFigureOut">
              <a:rPr lang="en-GB" smtClean="0"/>
              <a:t>18/05/2018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C315F-092E-4722-BE19-CA216905C134}" type="slidenum">
              <a:rPr lang="en-GB" smtClean="0"/>
              <a:t>‹#›</a:t>
            </a:fld>
            <a:endParaRPr lang="en-GB"/>
          </a:p>
        </p:txBody>
      </p:sp>
    </p:spTree>
    <p:extLst>
      <p:ext uri="{BB962C8B-B14F-4D97-AF65-F5344CB8AC3E}">
        <p14:creationId xmlns:p14="http://schemas.microsoft.com/office/powerpoint/2010/main" val="1359566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KUWn_TJTrnU" TargetMode="External"/><Relationship Id="rId2" Type="http://schemas.openxmlformats.org/officeDocument/2006/relationships/hyperlink" Target="https://www.youcubed.org/" TargetMode="External"/><Relationship Id="rId1" Type="http://schemas.openxmlformats.org/officeDocument/2006/relationships/slideLayout" Target="../slideLayouts/slideLayout2.xml"/><Relationship Id="rId5" Type="http://schemas.openxmlformats.org/officeDocument/2006/relationships/hyperlink" Target="https://www.youtube.com/watch?v=pN34FNbOKXc" TargetMode="External"/><Relationship Id="rId4" Type="http://schemas.openxmlformats.org/officeDocument/2006/relationships/hyperlink" Target="https://www.youtube.com/watch?v=aNHas97iE78"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lhsmaths.weebl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066507"/>
            <a:ext cx="9144000" cy="1655762"/>
          </a:xfrm>
        </p:spPr>
        <p:txBody>
          <a:bodyPr>
            <a:normAutofit/>
          </a:bodyPr>
          <a:lstStyle/>
          <a:p>
            <a:r>
              <a:rPr lang="en-GB" sz="6600" dirty="0" smtClean="0"/>
              <a:t>Friday 18</a:t>
            </a:r>
            <a:r>
              <a:rPr lang="en-GB" sz="6600" baseline="30000" dirty="0" smtClean="0"/>
              <a:t>th</a:t>
            </a:r>
            <a:r>
              <a:rPr lang="en-GB" sz="6600" dirty="0" smtClean="0"/>
              <a:t> May 2018</a:t>
            </a:r>
            <a:endParaRPr lang="en-GB" sz="6600" dirty="0"/>
          </a:p>
        </p:txBody>
      </p:sp>
      <p:pic>
        <p:nvPicPr>
          <p:cNvPr id="4" name="Picture 3"/>
          <p:cNvPicPr>
            <a:picLocks noChangeAspect="1"/>
          </p:cNvPicPr>
          <p:nvPr/>
        </p:nvPicPr>
        <p:blipFill>
          <a:blip r:embed="rId2"/>
          <a:stretch>
            <a:fillRect/>
          </a:stretch>
        </p:blipFill>
        <p:spPr>
          <a:xfrm>
            <a:off x="3100849" y="77635"/>
            <a:ext cx="5105400" cy="4772025"/>
          </a:xfrm>
          <a:prstGeom prst="rect">
            <a:avLst/>
          </a:prstGeom>
        </p:spPr>
      </p:pic>
    </p:spTree>
    <p:extLst>
      <p:ext uri="{BB962C8B-B14F-4D97-AF65-F5344CB8AC3E}">
        <p14:creationId xmlns:p14="http://schemas.microsoft.com/office/powerpoint/2010/main" val="165375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a:t>Ask instead</a:t>
            </a:r>
          </a:p>
        </p:txBody>
      </p:sp>
      <p:sp>
        <p:nvSpPr>
          <p:cNvPr id="4" name="Content Placeholder 3"/>
          <p:cNvSpPr>
            <a:spLocks noGrp="1"/>
          </p:cNvSpPr>
          <p:nvPr>
            <p:ph idx="1"/>
          </p:nvPr>
        </p:nvSpPr>
        <p:spPr>
          <a:xfrm>
            <a:off x="1991544" y="1412777"/>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What can I do to improve…</a:t>
            </a:r>
            <a:endParaRPr lang="en-GB" sz="6600" dirty="0">
              <a:ea typeface="Calibri"/>
              <a:cs typeface="Times New Roman"/>
            </a:endParaRPr>
          </a:p>
        </p:txBody>
      </p:sp>
    </p:spTree>
    <p:extLst>
      <p:ext uri="{BB962C8B-B14F-4D97-AF65-F5344CB8AC3E}">
        <p14:creationId xmlns:p14="http://schemas.microsoft.com/office/powerpoint/2010/main" val="1802455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63552" y="404664"/>
            <a:ext cx="7920880" cy="1569660"/>
          </a:xfrm>
          <a:prstGeom prst="rect">
            <a:avLst/>
          </a:prstGeom>
          <a:noFill/>
        </p:spPr>
        <p:txBody>
          <a:bodyPr wrap="square" rtlCol="0">
            <a:spAutoFit/>
          </a:bodyPr>
          <a:lstStyle/>
          <a:p>
            <a:r>
              <a:rPr lang="en-GB" sz="3200" dirty="0"/>
              <a:t>There is no such thing as a Maths person.  Everyone can become a better learner in Maths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3086" y="4797152"/>
            <a:ext cx="1731346" cy="1731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descr="http://people.ucsc.edu/%7Ejapaulin/media/confu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604" y="4539744"/>
            <a:ext cx="2623237" cy="196087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63552" y="2420888"/>
            <a:ext cx="7416824" cy="1077218"/>
          </a:xfrm>
          <a:prstGeom prst="rect">
            <a:avLst/>
          </a:prstGeom>
          <a:noFill/>
        </p:spPr>
        <p:txBody>
          <a:bodyPr wrap="square" rtlCol="0">
            <a:spAutoFit/>
          </a:bodyPr>
          <a:lstStyle/>
          <a:p>
            <a:r>
              <a:rPr lang="en-GB" sz="3200" dirty="0"/>
              <a:t>What strategies could you use when you get stuck?</a:t>
            </a:r>
          </a:p>
        </p:txBody>
      </p:sp>
    </p:spTree>
    <p:extLst>
      <p:ext uri="{BB962C8B-B14F-4D97-AF65-F5344CB8AC3E}">
        <p14:creationId xmlns:p14="http://schemas.microsoft.com/office/powerpoint/2010/main" val="215737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Class Strategies for getting ourselves unstuck….</a:t>
            </a:r>
            <a:endParaRPr lang="en-GB" dirty="0"/>
          </a:p>
        </p:txBody>
      </p:sp>
    </p:spTree>
    <p:extLst>
      <p:ext uri="{BB962C8B-B14F-4D97-AF65-F5344CB8AC3E}">
        <p14:creationId xmlns:p14="http://schemas.microsoft.com/office/powerpoint/2010/main" val="4003688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6268" y="405992"/>
            <a:ext cx="7972180" cy="597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49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15877" y="217163"/>
            <a:ext cx="9610279" cy="6541685"/>
          </a:xfrm>
          <a:prstGeom prst="rect">
            <a:avLst/>
          </a:prstGeom>
        </p:spPr>
      </p:pic>
    </p:spTree>
    <p:extLst>
      <p:ext uri="{BB962C8B-B14F-4D97-AF65-F5344CB8AC3E}">
        <p14:creationId xmlns:p14="http://schemas.microsoft.com/office/powerpoint/2010/main" val="2881774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Growth Mindset Message</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Maths is better with teamwork, Maths is not the enemy</a:t>
            </a:r>
          </a:p>
          <a:p>
            <a:pPr marL="0" indent="0">
              <a:buNone/>
            </a:pPr>
            <a:endParaRPr lang="en-GB" dirty="0" smtClean="0"/>
          </a:p>
          <a:p>
            <a:pPr marL="0" indent="0">
              <a:buNone/>
            </a:pPr>
            <a:r>
              <a:rPr lang="en-GB" dirty="0" smtClean="0">
                <a:hlinkClick r:id="rId2"/>
              </a:rPr>
              <a:t>https://www.youcubed.org/</a:t>
            </a:r>
            <a:endParaRPr lang="en-GB" dirty="0" smtClean="0"/>
          </a:p>
          <a:p>
            <a:pPr marL="0" indent="0">
              <a:buNone/>
            </a:pPr>
            <a:endParaRPr lang="en-GB" dirty="0" smtClean="0"/>
          </a:p>
          <a:p>
            <a:pPr marL="0" indent="0">
              <a:buNone/>
            </a:pPr>
            <a:r>
              <a:rPr lang="en-GB" dirty="0" smtClean="0"/>
              <a:t>Fixed Vs Growth</a:t>
            </a:r>
          </a:p>
          <a:p>
            <a:pPr marL="0" indent="0">
              <a:buNone/>
            </a:pPr>
            <a:r>
              <a:rPr lang="en-GB" dirty="0" smtClean="0">
                <a:hlinkClick r:id="rId3"/>
              </a:rPr>
              <a:t>https://www.youtube.com/watch?v=KUWn_TJTrnU</a:t>
            </a:r>
            <a:endParaRPr lang="en-GB" dirty="0" smtClean="0"/>
          </a:p>
          <a:p>
            <a:pPr marL="0" indent="0">
              <a:buNone/>
            </a:pPr>
            <a:endParaRPr lang="en-GB" dirty="0"/>
          </a:p>
          <a:p>
            <a:pPr marL="0" indent="0">
              <a:buNone/>
            </a:pPr>
            <a:r>
              <a:rPr lang="en-GB" dirty="0" smtClean="0"/>
              <a:t>4 Steps to developing a Growth Mindset</a:t>
            </a:r>
          </a:p>
          <a:p>
            <a:pPr marL="0" indent="0">
              <a:buNone/>
            </a:pPr>
            <a:endParaRPr lang="en-GB" dirty="0"/>
          </a:p>
          <a:p>
            <a:pPr marL="0" indent="0">
              <a:buNone/>
            </a:pPr>
            <a:r>
              <a:rPr lang="en-GB" dirty="0" smtClean="0">
                <a:hlinkClick r:id="rId4"/>
              </a:rPr>
              <a:t>https://www.youtube.com/watch?v=aNHas97iE78</a:t>
            </a:r>
            <a:endParaRPr lang="en-GB" dirty="0" smtClean="0"/>
          </a:p>
          <a:p>
            <a:pPr marL="0" indent="0">
              <a:buNone/>
            </a:pPr>
            <a:endParaRPr lang="en-GB" dirty="0" smtClean="0"/>
          </a:p>
          <a:p>
            <a:pPr marL="0" indent="0">
              <a:buNone/>
            </a:pPr>
            <a:r>
              <a:rPr lang="en-GB" dirty="0" smtClean="0"/>
              <a:t>The Power of Belief</a:t>
            </a:r>
          </a:p>
          <a:p>
            <a:pPr marL="0" indent="0">
              <a:buNone/>
            </a:pPr>
            <a:r>
              <a:rPr lang="en-GB" dirty="0" smtClean="0">
                <a:hlinkClick r:id="rId5"/>
              </a:rPr>
              <a:t>https://www.youtube.com/watch?v=pN34FNbOKXc</a:t>
            </a: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9941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Get the App for Spaced Learning </a:t>
            </a:r>
            <a:br>
              <a:rPr lang="en-GB" dirty="0" smtClean="0"/>
            </a:br>
            <a:r>
              <a:rPr lang="en-GB" dirty="0" err="1" smtClean="0"/>
              <a:t>Anki</a:t>
            </a:r>
            <a:r>
              <a:rPr lang="en-GB" dirty="0" smtClean="0"/>
              <a:t>  is Japanese for Memorisation</a:t>
            </a:r>
            <a:endParaRPr lang="en-GB" dirty="0"/>
          </a:p>
        </p:txBody>
      </p:sp>
      <p:sp>
        <p:nvSpPr>
          <p:cNvPr id="3" name="Content Placeholder 2"/>
          <p:cNvSpPr>
            <a:spLocks noGrp="1"/>
          </p:cNvSpPr>
          <p:nvPr>
            <p:ph idx="1"/>
          </p:nvPr>
        </p:nvSpPr>
        <p:spPr/>
        <p:txBody>
          <a:bodyPr/>
          <a:lstStyle/>
          <a:p>
            <a:r>
              <a:rPr lang="en-GB" dirty="0" smtClean="0"/>
              <a:t>Learning </a:t>
            </a:r>
            <a:r>
              <a:rPr lang="en-GB" dirty="0"/>
              <a:t>a language</a:t>
            </a:r>
          </a:p>
          <a:p>
            <a:r>
              <a:rPr lang="en-GB" dirty="0"/>
              <a:t>Studying for medical and law exams</a:t>
            </a:r>
          </a:p>
          <a:p>
            <a:r>
              <a:rPr lang="en-GB" dirty="0" smtClean="0"/>
              <a:t>Memorising </a:t>
            </a:r>
            <a:r>
              <a:rPr lang="en-GB" dirty="0"/>
              <a:t>people's names and faces</a:t>
            </a:r>
          </a:p>
          <a:p>
            <a:r>
              <a:rPr lang="en-GB" dirty="0"/>
              <a:t>Brushing up on geography</a:t>
            </a:r>
          </a:p>
          <a:p>
            <a:r>
              <a:rPr lang="en-GB" dirty="0"/>
              <a:t>Mastering long poems</a:t>
            </a:r>
          </a:p>
          <a:p>
            <a:r>
              <a:rPr lang="en-GB" dirty="0"/>
              <a:t>Even practicing guitar chords!</a:t>
            </a:r>
          </a:p>
          <a:p>
            <a:pPr marL="0" indent="0">
              <a:buNone/>
            </a:pPr>
            <a:endParaRPr lang="en-GB" dirty="0"/>
          </a:p>
        </p:txBody>
      </p:sp>
      <p:pic>
        <p:nvPicPr>
          <p:cNvPr id="4" name="Picture 3"/>
          <p:cNvPicPr>
            <a:picLocks noChangeAspect="1"/>
          </p:cNvPicPr>
          <p:nvPr/>
        </p:nvPicPr>
        <p:blipFill>
          <a:blip r:embed="rId2"/>
          <a:stretch>
            <a:fillRect/>
          </a:stretch>
        </p:blipFill>
        <p:spPr>
          <a:xfrm>
            <a:off x="8422562" y="2565043"/>
            <a:ext cx="2076040" cy="3345465"/>
          </a:xfrm>
          <a:prstGeom prst="rect">
            <a:avLst/>
          </a:prstGeom>
        </p:spPr>
      </p:pic>
    </p:spTree>
    <p:extLst>
      <p:ext uri="{BB962C8B-B14F-4D97-AF65-F5344CB8AC3E}">
        <p14:creationId xmlns:p14="http://schemas.microsoft.com/office/powerpoint/2010/main" val="2169462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your parents can help you</a:t>
            </a:r>
            <a:endParaRPr lang="en-GB" dirty="0"/>
          </a:p>
        </p:txBody>
      </p:sp>
      <p:sp>
        <p:nvSpPr>
          <p:cNvPr id="3" name="Content Placeholder 2"/>
          <p:cNvSpPr>
            <a:spLocks noGrp="1"/>
          </p:cNvSpPr>
          <p:nvPr>
            <p:ph idx="1"/>
          </p:nvPr>
        </p:nvSpPr>
        <p:spPr/>
        <p:txBody>
          <a:bodyPr/>
          <a:lstStyle/>
          <a:p>
            <a:pPr marL="0" indent="0">
              <a:buNone/>
            </a:pPr>
            <a:endParaRPr lang="en-GB" dirty="0" smtClean="0">
              <a:hlinkClick r:id="rId2"/>
            </a:endParaRPr>
          </a:p>
          <a:p>
            <a:pPr marL="0" indent="0">
              <a:buNone/>
            </a:pPr>
            <a:endParaRPr lang="en-GB" dirty="0">
              <a:hlinkClick r:id="rId2"/>
            </a:endParaRPr>
          </a:p>
          <a:p>
            <a:pPr marL="0" indent="0" algn="ctr">
              <a:buNone/>
            </a:pPr>
            <a:r>
              <a:rPr lang="en-GB" sz="6000" dirty="0" smtClean="0">
                <a:hlinkClick r:id="rId2"/>
              </a:rPr>
              <a:t>http://lhsmaths.weebly.com/</a:t>
            </a:r>
            <a:endParaRPr lang="en-GB" sz="6000" dirty="0" smtClean="0"/>
          </a:p>
          <a:p>
            <a:pPr marL="0" indent="0">
              <a:buNone/>
            </a:pPr>
            <a:endParaRPr lang="en-GB" dirty="0"/>
          </a:p>
        </p:txBody>
      </p:sp>
    </p:spTree>
    <p:extLst>
      <p:ext uri="{BB962C8B-B14F-4D97-AF65-F5344CB8AC3E}">
        <p14:creationId xmlns:p14="http://schemas.microsoft.com/office/powerpoint/2010/main" val="2191317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s://pbs.twimg.com/media/DdBlzUEW4AAaW2s.jpg:large"/>
          <p:cNvPicPr>
            <a:picLocks noChangeAspect="1" noChangeArrowheads="1"/>
          </p:cNvPicPr>
          <p:nvPr/>
        </p:nvPicPr>
        <p:blipFill rotWithShape="1">
          <a:blip r:embed="rId2">
            <a:extLst>
              <a:ext uri="{28A0092B-C50C-407E-A947-70E740481C1C}">
                <a14:useLocalDpi xmlns:a14="http://schemas.microsoft.com/office/drawing/2010/main" val="0"/>
              </a:ext>
            </a:extLst>
          </a:blip>
          <a:srcRect b="68032"/>
          <a:stretch/>
        </p:blipFill>
        <p:spPr bwMode="auto">
          <a:xfrm>
            <a:off x="1258529" y="0"/>
            <a:ext cx="9674942" cy="6881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399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s://pbs.twimg.com/media/DdBlzUEW4AAaW2s.jpg:large"/>
          <p:cNvPicPr>
            <a:picLocks noChangeAspect="1" noChangeArrowheads="1"/>
          </p:cNvPicPr>
          <p:nvPr/>
        </p:nvPicPr>
        <p:blipFill rotWithShape="1">
          <a:blip r:embed="rId2">
            <a:extLst>
              <a:ext uri="{28A0092B-C50C-407E-A947-70E740481C1C}">
                <a14:useLocalDpi xmlns:a14="http://schemas.microsoft.com/office/drawing/2010/main" val="0"/>
              </a:ext>
            </a:extLst>
          </a:blip>
          <a:srcRect t="33055" b="24755"/>
          <a:stretch/>
        </p:blipFill>
        <p:spPr bwMode="auto">
          <a:xfrm>
            <a:off x="0" y="849132"/>
            <a:ext cx="6096000" cy="57223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pbs.twimg.com/media/DdBlzUEW4AAaW2s.jpg:large"/>
          <p:cNvPicPr>
            <a:picLocks noChangeAspect="1" noChangeArrowheads="1"/>
          </p:cNvPicPr>
          <p:nvPr/>
        </p:nvPicPr>
        <p:blipFill rotWithShape="1">
          <a:blip r:embed="rId2">
            <a:extLst>
              <a:ext uri="{28A0092B-C50C-407E-A947-70E740481C1C}">
                <a14:useLocalDpi xmlns:a14="http://schemas.microsoft.com/office/drawing/2010/main" val="0"/>
              </a:ext>
            </a:extLst>
          </a:blip>
          <a:srcRect t="73839"/>
          <a:stretch/>
        </p:blipFill>
        <p:spPr bwMode="auto">
          <a:xfrm>
            <a:off x="6096000" y="2207841"/>
            <a:ext cx="6096000" cy="3548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90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692696"/>
            <a:ext cx="8229600" cy="1143000"/>
          </a:xfrm>
        </p:spPr>
        <p:txBody>
          <a:bodyPr>
            <a:normAutofit/>
          </a:bodyPr>
          <a:lstStyle/>
          <a:p>
            <a:r>
              <a:rPr lang="en-GB" dirty="0" smtClean="0"/>
              <a:t>In your jotter draw </a:t>
            </a:r>
            <a:r>
              <a:rPr lang="en-GB" dirty="0" smtClean="0"/>
              <a:t>this scale</a:t>
            </a:r>
            <a:endParaRPr lang="en-GB" dirty="0"/>
          </a:p>
        </p:txBody>
      </p:sp>
      <p:cxnSp>
        <p:nvCxnSpPr>
          <p:cNvPr id="5" name="Straight Connector 4"/>
          <p:cNvCxnSpPr/>
          <p:nvPr/>
        </p:nvCxnSpPr>
        <p:spPr>
          <a:xfrm flipV="1">
            <a:off x="2207568" y="4293096"/>
            <a:ext cx="7704856" cy="72008"/>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7804392">
            <a:off x="1775520" y="3573016"/>
            <a:ext cx="1008112" cy="369332"/>
          </a:xfrm>
          <a:prstGeom prst="rect">
            <a:avLst/>
          </a:prstGeom>
          <a:noFill/>
        </p:spPr>
        <p:txBody>
          <a:bodyPr wrap="square" rtlCol="0">
            <a:spAutoFit/>
          </a:bodyPr>
          <a:lstStyle/>
          <a:p>
            <a:r>
              <a:rPr lang="en-GB" dirty="0"/>
              <a:t>Never</a:t>
            </a:r>
          </a:p>
        </p:txBody>
      </p:sp>
      <p:sp>
        <p:nvSpPr>
          <p:cNvPr id="7" name="TextBox 6"/>
          <p:cNvSpPr txBox="1"/>
          <p:nvPr/>
        </p:nvSpPr>
        <p:spPr>
          <a:xfrm rot="17804392">
            <a:off x="5403594" y="3478073"/>
            <a:ext cx="1562039" cy="369332"/>
          </a:xfrm>
          <a:prstGeom prst="rect">
            <a:avLst/>
          </a:prstGeom>
          <a:noFill/>
        </p:spPr>
        <p:txBody>
          <a:bodyPr wrap="square" rtlCol="0">
            <a:spAutoFit/>
          </a:bodyPr>
          <a:lstStyle/>
          <a:p>
            <a:r>
              <a:rPr lang="en-GB" dirty="0"/>
              <a:t>Sometimes</a:t>
            </a:r>
          </a:p>
        </p:txBody>
      </p:sp>
      <p:sp>
        <p:nvSpPr>
          <p:cNvPr id="8" name="TextBox 7"/>
          <p:cNvSpPr txBox="1"/>
          <p:nvPr/>
        </p:nvSpPr>
        <p:spPr>
          <a:xfrm rot="17804392">
            <a:off x="8999662" y="3325672"/>
            <a:ext cx="1562039" cy="369332"/>
          </a:xfrm>
          <a:prstGeom prst="rect">
            <a:avLst/>
          </a:prstGeom>
          <a:noFill/>
        </p:spPr>
        <p:txBody>
          <a:bodyPr wrap="square" rtlCol="0">
            <a:spAutoFit/>
          </a:bodyPr>
          <a:lstStyle/>
          <a:p>
            <a:r>
              <a:rPr lang="en-GB" dirty="0"/>
              <a:t>Often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673" y="3393120"/>
            <a:ext cx="835533" cy="93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778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nlpcenter.org/wp-content/uploads/2013/05/Take-A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578" y="260648"/>
            <a:ext cx="8866437" cy="5887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378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51584" y="908721"/>
            <a:ext cx="7344816" cy="5078313"/>
          </a:xfrm>
          <a:prstGeom prst="rect">
            <a:avLst/>
          </a:prstGeom>
          <a:noFill/>
        </p:spPr>
        <p:txBody>
          <a:bodyPr wrap="square" rtlCol="0">
            <a:spAutoFit/>
          </a:bodyPr>
          <a:lstStyle/>
          <a:p>
            <a:pPr algn="ctr"/>
            <a:r>
              <a:rPr lang="en-GB" sz="3600" b="1" i="1" dirty="0"/>
              <a:t>“The passion for stretching yourself and sticking to it , even (or especially) when it’s not going well is the hallmark of the growth </a:t>
            </a:r>
            <a:r>
              <a:rPr lang="en-GB" sz="3600" b="1" i="1" dirty="0" err="1"/>
              <a:t>mindset</a:t>
            </a:r>
            <a:r>
              <a:rPr lang="en-GB" sz="3600" b="1" i="1" dirty="0"/>
              <a:t>. This is the </a:t>
            </a:r>
            <a:r>
              <a:rPr lang="en-GB" sz="3600" b="1" i="1" dirty="0" err="1"/>
              <a:t>mindset</a:t>
            </a:r>
            <a:r>
              <a:rPr lang="en-GB" sz="3600" b="1" i="1" dirty="0"/>
              <a:t> that allows people to thrive during  some of the most challenging times in their lives.”</a:t>
            </a:r>
          </a:p>
          <a:p>
            <a:pPr algn="ctr"/>
            <a:endParaRPr lang="en-GB" sz="3600" b="1" i="1" dirty="0"/>
          </a:p>
          <a:p>
            <a:pPr algn="ctr"/>
            <a:r>
              <a:rPr lang="en-GB" sz="3600" b="1" i="1" dirty="0"/>
              <a:t>Carole S </a:t>
            </a:r>
            <a:r>
              <a:rPr lang="en-GB" sz="3600" b="1" i="1" dirty="0" err="1"/>
              <a:t>Dweck</a:t>
            </a:r>
            <a:endParaRPr lang="en-GB" sz="3600" b="1" i="1" dirty="0"/>
          </a:p>
        </p:txBody>
      </p:sp>
    </p:spTree>
    <p:extLst>
      <p:ext uri="{BB962C8B-B14F-4D97-AF65-F5344CB8AC3E}">
        <p14:creationId xmlns:p14="http://schemas.microsoft.com/office/powerpoint/2010/main" val="3420928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124745"/>
            <a:ext cx="9144000" cy="4708981"/>
          </a:xfrm>
          <a:prstGeom prst="rect">
            <a:avLst/>
          </a:prstGeom>
          <a:noFill/>
        </p:spPr>
        <p:txBody>
          <a:bodyPr wrap="square" rtlCol="0">
            <a:spAutoFit/>
          </a:bodyPr>
          <a:lstStyle/>
          <a:p>
            <a:pPr algn="ctr"/>
            <a:r>
              <a:rPr lang="en-GB" sz="6000" b="1" i="1" dirty="0"/>
              <a:t>‘There is a difference between not knowing and not knowing yet.’</a:t>
            </a:r>
          </a:p>
          <a:p>
            <a:pPr algn="ctr"/>
            <a:endParaRPr lang="en-GB" sz="6000" b="1" i="1" dirty="0"/>
          </a:p>
          <a:p>
            <a:pPr algn="ctr"/>
            <a:r>
              <a:rPr lang="en-GB" sz="6000" b="1" i="1" dirty="0"/>
              <a:t>Sheila Tobias</a:t>
            </a:r>
          </a:p>
        </p:txBody>
      </p:sp>
    </p:spTree>
    <p:extLst>
      <p:ext uri="{BB962C8B-B14F-4D97-AF65-F5344CB8AC3E}">
        <p14:creationId xmlns:p14="http://schemas.microsoft.com/office/powerpoint/2010/main" val="313233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93671" y="404665"/>
            <a:ext cx="8424937" cy="6001643"/>
          </a:xfrm>
          <a:prstGeom prst="rect">
            <a:avLst/>
          </a:prstGeom>
          <a:noFill/>
        </p:spPr>
        <p:txBody>
          <a:bodyPr wrap="square" rtlCol="0">
            <a:spAutoFit/>
          </a:bodyPr>
          <a:lstStyle/>
          <a:p>
            <a:pPr algn="ctr"/>
            <a:r>
              <a:rPr lang="en-GB" sz="4800" b="1" i="1" dirty="0"/>
              <a:t>A teacher’s job is not to make work easy. It is to make it difficult. If you are not challenged, you do not make mistakes. If you do not make mistakes, feedback is useless.</a:t>
            </a:r>
          </a:p>
          <a:p>
            <a:pPr algn="ctr"/>
            <a:endParaRPr lang="en-GB" sz="4800" b="1" i="1" dirty="0"/>
          </a:p>
          <a:p>
            <a:pPr algn="ctr"/>
            <a:r>
              <a:rPr lang="en-GB" sz="4800" b="1" dirty="0"/>
              <a:t>John Hattie</a:t>
            </a:r>
          </a:p>
        </p:txBody>
      </p:sp>
    </p:spTree>
    <p:extLst>
      <p:ext uri="{BB962C8B-B14F-4D97-AF65-F5344CB8AC3E}">
        <p14:creationId xmlns:p14="http://schemas.microsoft.com/office/powerpoint/2010/main" val="3567060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52" y="836713"/>
            <a:ext cx="8208912" cy="5078313"/>
          </a:xfrm>
          <a:prstGeom prst="rect">
            <a:avLst/>
          </a:prstGeom>
          <a:noFill/>
        </p:spPr>
        <p:txBody>
          <a:bodyPr wrap="square" rtlCol="0">
            <a:spAutoFit/>
          </a:bodyPr>
          <a:lstStyle/>
          <a:p>
            <a:pPr algn="ctr">
              <a:lnSpc>
                <a:spcPct val="150000"/>
              </a:lnSpc>
            </a:pPr>
            <a:r>
              <a:rPr lang="en-GB" sz="4000" dirty="0">
                <a:latin typeface="Comic Sans MS" pitchFamily="66" charset="0"/>
              </a:rPr>
              <a:t>Sometimes what we call</a:t>
            </a:r>
          </a:p>
          <a:p>
            <a:pPr algn="ctr">
              <a:lnSpc>
                <a:spcPct val="150000"/>
              </a:lnSpc>
            </a:pPr>
            <a:r>
              <a:rPr lang="en-GB" sz="9600" dirty="0">
                <a:latin typeface="Comic Sans MS" pitchFamily="66" charset="0"/>
              </a:rPr>
              <a:t>“failure” </a:t>
            </a:r>
          </a:p>
          <a:p>
            <a:pPr algn="ctr">
              <a:lnSpc>
                <a:spcPct val="150000"/>
              </a:lnSpc>
            </a:pPr>
            <a:r>
              <a:rPr lang="en-GB" sz="4000" dirty="0">
                <a:latin typeface="Comic Sans MS" pitchFamily="66" charset="0"/>
              </a:rPr>
              <a:t>is really just that necessary struggle called learning.</a:t>
            </a:r>
          </a:p>
        </p:txBody>
      </p:sp>
    </p:spTree>
    <p:extLst>
      <p:ext uri="{BB962C8B-B14F-4D97-AF65-F5344CB8AC3E}">
        <p14:creationId xmlns:p14="http://schemas.microsoft.com/office/powerpoint/2010/main" val="3053491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zeb1\Pictures\Growth Mind-set Einstein_files\1872a415462484805e46e02cc034c23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656" y="301142"/>
            <a:ext cx="6385164" cy="6385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986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encrypted-tbn3.gstatic.com/images?q=tbn:ANd9GcSiZThvQQQKkigxr1yMXE3SEI6h9klimxh9FGOE0fBY38Ud1C5az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584" y="692696"/>
            <a:ext cx="7498478"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750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zeb1\Pictures\Growth Mind-set Einstein_files\2e49df5f1a7a19a46777192da57baa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640" y="116632"/>
            <a:ext cx="6624736" cy="6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898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9776" y="196597"/>
            <a:ext cx="4248472" cy="6354706"/>
          </a:xfrm>
          <a:prstGeom prst="rect">
            <a:avLst/>
          </a:prstGeom>
        </p:spPr>
      </p:pic>
    </p:spTree>
    <p:extLst>
      <p:ext uri="{BB962C8B-B14F-4D97-AF65-F5344CB8AC3E}">
        <p14:creationId xmlns:p14="http://schemas.microsoft.com/office/powerpoint/2010/main" val="3602071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zeb1\Pictures\Growth Mind-set Einstein_files\1e047d8977beab7cab1966b711fb67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632" y="186810"/>
            <a:ext cx="6696744" cy="655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032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99176" cy="1642194"/>
          </a:xfrm>
        </p:spPr>
        <p:txBody>
          <a:bodyPr>
            <a:noAutofit/>
          </a:bodyPr>
          <a:lstStyle/>
          <a:p>
            <a:r>
              <a:rPr lang="en-GB" sz="2800" dirty="0"/>
              <a:t>In your Maths lessons, how often do you hear yourself thinking</a:t>
            </a:r>
          </a:p>
        </p:txBody>
      </p:sp>
      <p:sp>
        <p:nvSpPr>
          <p:cNvPr id="4" name="Content Placeholder 3"/>
          <p:cNvSpPr>
            <a:spLocks noGrp="1"/>
          </p:cNvSpPr>
          <p:nvPr>
            <p:ph idx="1"/>
          </p:nvPr>
        </p:nvSpPr>
        <p:spPr>
          <a:xfrm>
            <a:off x="2063552" y="2060848"/>
            <a:ext cx="6840760" cy="37444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3600" dirty="0">
                <a:solidFill>
                  <a:srgbClr val="000000"/>
                </a:solidFill>
                <a:ea typeface="Calibri"/>
                <a:cs typeface="Times New Roman"/>
              </a:rPr>
              <a:t>I can’t do this…</a:t>
            </a:r>
            <a:endParaRPr lang="en-GB" sz="3600" dirty="0">
              <a:ea typeface="Calibri"/>
              <a:cs typeface="Times New Roman"/>
            </a:endParaRPr>
          </a:p>
        </p:txBody>
      </p:sp>
    </p:spTree>
    <p:extLst>
      <p:ext uri="{BB962C8B-B14F-4D97-AF65-F5344CB8AC3E}">
        <p14:creationId xmlns:p14="http://schemas.microsoft.com/office/powerpoint/2010/main" val="3214088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88641"/>
            <a:ext cx="8229600" cy="1143000"/>
          </a:xfrm>
        </p:spPr>
        <p:txBody>
          <a:bodyPr>
            <a:normAutofit/>
          </a:bodyPr>
          <a:lstStyle/>
          <a:p>
            <a:pPr algn="l"/>
            <a:r>
              <a:rPr lang="en-GB" sz="4000" dirty="0"/>
              <a:t>In this class….</a:t>
            </a:r>
          </a:p>
        </p:txBody>
      </p:sp>
      <p:sp>
        <p:nvSpPr>
          <p:cNvPr id="3" name="Content Placeholder 2"/>
          <p:cNvSpPr>
            <a:spLocks noGrp="1"/>
          </p:cNvSpPr>
          <p:nvPr>
            <p:ph idx="1"/>
          </p:nvPr>
        </p:nvSpPr>
        <p:spPr>
          <a:xfrm>
            <a:off x="1703512" y="1166019"/>
            <a:ext cx="8229600" cy="4525963"/>
          </a:xfrm>
        </p:spPr>
        <p:txBody>
          <a:bodyPr>
            <a:noAutofit/>
          </a:bodyPr>
          <a:lstStyle/>
          <a:p>
            <a:pPr marL="0" indent="0">
              <a:lnSpc>
                <a:spcPct val="160000"/>
              </a:lnSpc>
              <a:buNone/>
            </a:pPr>
            <a:r>
              <a:rPr lang="en-GB" b="1" dirty="0">
                <a:solidFill>
                  <a:srgbClr val="FF0000"/>
                </a:solidFill>
              </a:rPr>
              <a:t>We can all be successful </a:t>
            </a:r>
          </a:p>
          <a:p>
            <a:pPr marL="0" indent="0">
              <a:lnSpc>
                <a:spcPct val="160000"/>
              </a:lnSpc>
              <a:buNone/>
            </a:pPr>
            <a:r>
              <a:rPr lang="en-GB" b="1" dirty="0">
                <a:solidFill>
                  <a:schemeClr val="tx2">
                    <a:lumMod val="60000"/>
                    <a:lumOff val="40000"/>
                  </a:schemeClr>
                </a:solidFill>
              </a:rPr>
              <a:t>We can all learn from one another</a:t>
            </a:r>
          </a:p>
          <a:p>
            <a:pPr marL="0" indent="0">
              <a:lnSpc>
                <a:spcPct val="160000"/>
              </a:lnSpc>
              <a:buNone/>
            </a:pPr>
            <a:r>
              <a:rPr lang="en-GB" b="1" dirty="0">
                <a:solidFill>
                  <a:srgbClr val="00B050"/>
                </a:solidFill>
              </a:rPr>
              <a:t>We will all choose tasks that challenge us</a:t>
            </a:r>
          </a:p>
          <a:p>
            <a:pPr marL="0" indent="0">
              <a:lnSpc>
                <a:spcPct val="160000"/>
              </a:lnSpc>
              <a:buNone/>
            </a:pPr>
            <a:r>
              <a:rPr lang="en-GB" b="1" dirty="0">
                <a:solidFill>
                  <a:schemeClr val="accent6"/>
                </a:solidFill>
              </a:rPr>
              <a:t>We all have different starting points</a:t>
            </a:r>
          </a:p>
          <a:p>
            <a:pPr marL="0" indent="0">
              <a:lnSpc>
                <a:spcPct val="160000"/>
              </a:lnSpc>
              <a:buNone/>
            </a:pPr>
            <a:r>
              <a:rPr lang="en-GB" b="1" dirty="0">
                <a:solidFill>
                  <a:srgbClr val="7030A0"/>
                </a:solidFill>
              </a:rPr>
              <a:t>We can all make progress </a:t>
            </a:r>
          </a:p>
          <a:p>
            <a:pPr marL="0" indent="0">
              <a:lnSpc>
                <a:spcPct val="160000"/>
              </a:lnSpc>
              <a:buNone/>
            </a:pPr>
            <a:r>
              <a:rPr lang="en-GB" b="1" dirty="0">
                <a:solidFill>
                  <a:srgbClr val="FF33CC"/>
                </a:solidFill>
              </a:rPr>
              <a:t>The best students are the students who make the most progress</a:t>
            </a:r>
          </a:p>
        </p:txBody>
      </p:sp>
    </p:spTree>
    <p:extLst>
      <p:ext uri="{BB962C8B-B14F-4D97-AF65-F5344CB8AC3E}">
        <p14:creationId xmlns:p14="http://schemas.microsoft.com/office/powerpoint/2010/main" val="183526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413521" y="27541"/>
            <a:ext cx="9364958" cy="6698255"/>
          </a:xfrm>
          <a:prstGeom prst="rect">
            <a:avLst/>
          </a:prstGeom>
        </p:spPr>
      </p:pic>
    </p:spTree>
    <p:extLst>
      <p:ext uri="{BB962C8B-B14F-4D97-AF65-F5344CB8AC3E}">
        <p14:creationId xmlns:p14="http://schemas.microsoft.com/office/powerpoint/2010/main" val="1664592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737" y="0"/>
            <a:ext cx="5179595" cy="633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193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91544" y="1412777"/>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I can’t do this…</a:t>
            </a:r>
            <a:endParaRPr lang="en-GB" sz="6600" dirty="0">
              <a:ea typeface="Calibri"/>
              <a:cs typeface="Times New Roman"/>
            </a:endParaRPr>
          </a:p>
        </p:txBody>
      </p:sp>
      <p:sp>
        <p:nvSpPr>
          <p:cNvPr id="5" name="Title 1"/>
          <p:cNvSpPr>
            <a:spLocks noGrp="1"/>
          </p:cNvSpPr>
          <p:nvPr>
            <p:ph type="title"/>
          </p:nvPr>
        </p:nvSpPr>
        <p:spPr>
          <a:xfrm>
            <a:off x="1981200" y="274638"/>
            <a:ext cx="4258816" cy="1642194"/>
          </a:xfrm>
        </p:spPr>
        <p:txBody>
          <a:bodyPr>
            <a:noAutofit/>
          </a:bodyPr>
          <a:lstStyle/>
          <a:p>
            <a:r>
              <a:rPr lang="en-GB" sz="2800" dirty="0"/>
              <a:t>In your Maths lessons, how often do you hear yourself thinking</a:t>
            </a:r>
          </a:p>
        </p:txBody>
      </p:sp>
    </p:spTree>
    <p:extLst>
      <p:ext uri="{BB962C8B-B14F-4D97-AF65-F5344CB8AC3E}">
        <p14:creationId xmlns:p14="http://schemas.microsoft.com/office/powerpoint/2010/main" val="642165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a:t>Tell yourself</a:t>
            </a:r>
          </a:p>
        </p:txBody>
      </p:sp>
      <p:sp>
        <p:nvSpPr>
          <p:cNvPr id="4" name="Content Placeholder 3"/>
          <p:cNvSpPr>
            <a:spLocks noGrp="1"/>
          </p:cNvSpPr>
          <p:nvPr>
            <p:ph idx="1"/>
          </p:nvPr>
        </p:nvSpPr>
        <p:spPr>
          <a:xfrm>
            <a:off x="1991544" y="1412777"/>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I can’t do this yet…</a:t>
            </a:r>
            <a:endParaRPr lang="en-GB" sz="6600" dirty="0">
              <a:ea typeface="Calibri"/>
              <a:cs typeface="Times New Roman"/>
            </a:endParaRPr>
          </a:p>
        </p:txBody>
      </p:sp>
    </p:spTree>
    <p:extLst>
      <p:ext uri="{BB962C8B-B14F-4D97-AF65-F5344CB8AC3E}">
        <p14:creationId xmlns:p14="http://schemas.microsoft.com/office/powerpoint/2010/main" val="1687101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91544" y="1412777"/>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I’m no good at this…</a:t>
            </a:r>
            <a:endParaRPr lang="en-GB" sz="6600" dirty="0">
              <a:ea typeface="Calibri"/>
              <a:cs typeface="Times New Roman"/>
            </a:endParaRPr>
          </a:p>
        </p:txBody>
      </p:sp>
      <p:sp>
        <p:nvSpPr>
          <p:cNvPr id="5" name="Title 1"/>
          <p:cNvSpPr>
            <a:spLocks noGrp="1"/>
          </p:cNvSpPr>
          <p:nvPr>
            <p:ph type="title"/>
          </p:nvPr>
        </p:nvSpPr>
        <p:spPr>
          <a:xfrm>
            <a:off x="1981200" y="274638"/>
            <a:ext cx="4258816" cy="1642194"/>
          </a:xfrm>
        </p:spPr>
        <p:txBody>
          <a:bodyPr>
            <a:noAutofit/>
          </a:bodyPr>
          <a:lstStyle/>
          <a:p>
            <a:r>
              <a:rPr lang="en-GB" sz="2800" dirty="0"/>
              <a:t>In your Maths lessons, how often do you hear yourself thinking</a:t>
            </a:r>
          </a:p>
        </p:txBody>
      </p:sp>
    </p:spTree>
    <p:extLst>
      <p:ext uri="{BB962C8B-B14F-4D97-AF65-F5344CB8AC3E}">
        <p14:creationId xmlns:p14="http://schemas.microsoft.com/office/powerpoint/2010/main" val="209108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a:t>Tell yourself</a:t>
            </a:r>
          </a:p>
        </p:txBody>
      </p:sp>
      <p:sp>
        <p:nvSpPr>
          <p:cNvPr id="4" name="Content Placeholder 3"/>
          <p:cNvSpPr>
            <a:spLocks noGrp="1"/>
          </p:cNvSpPr>
          <p:nvPr>
            <p:ph idx="1"/>
          </p:nvPr>
        </p:nvSpPr>
        <p:spPr>
          <a:xfrm>
            <a:off x="1991544" y="1412777"/>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I can become better at this…</a:t>
            </a:r>
            <a:endParaRPr lang="en-GB" sz="6600" dirty="0">
              <a:ea typeface="Calibri"/>
              <a:cs typeface="Times New Roman"/>
            </a:endParaRPr>
          </a:p>
        </p:txBody>
      </p:sp>
    </p:spTree>
    <p:extLst>
      <p:ext uri="{BB962C8B-B14F-4D97-AF65-F5344CB8AC3E}">
        <p14:creationId xmlns:p14="http://schemas.microsoft.com/office/powerpoint/2010/main" val="3440557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91544" y="1412777"/>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a:solidFill>
                  <a:srgbClr val="000000"/>
                </a:solidFill>
                <a:ea typeface="Calibri"/>
                <a:cs typeface="Times New Roman"/>
              </a:rPr>
              <a:t>What level did I get?</a:t>
            </a:r>
            <a:endParaRPr lang="en-GB" sz="6600" dirty="0">
              <a:ea typeface="Calibri"/>
              <a:cs typeface="Times New Roman"/>
            </a:endParaRPr>
          </a:p>
        </p:txBody>
      </p:sp>
      <p:sp>
        <p:nvSpPr>
          <p:cNvPr id="5" name="Title 1"/>
          <p:cNvSpPr>
            <a:spLocks noGrp="1"/>
          </p:cNvSpPr>
          <p:nvPr>
            <p:ph type="title"/>
          </p:nvPr>
        </p:nvSpPr>
        <p:spPr>
          <a:xfrm>
            <a:off x="1981200" y="274638"/>
            <a:ext cx="4258816" cy="1642194"/>
          </a:xfrm>
        </p:spPr>
        <p:txBody>
          <a:bodyPr>
            <a:noAutofit/>
          </a:bodyPr>
          <a:lstStyle/>
          <a:p>
            <a:r>
              <a:rPr lang="en-GB" sz="2800" dirty="0"/>
              <a:t>In your Maths lessons, how often do you hear yourself thinking</a:t>
            </a:r>
          </a:p>
        </p:txBody>
      </p:sp>
    </p:spTree>
    <p:extLst>
      <p:ext uri="{BB962C8B-B14F-4D97-AF65-F5344CB8AC3E}">
        <p14:creationId xmlns:p14="http://schemas.microsoft.com/office/powerpoint/2010/main" val="1165570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479</Words>
  <Application>Microsoft Office PowerPoint</Application>
  <PresentationFormat>Widescreen</PresentationFormat>
  <Paragraphs>76</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Comic Sans MS</vt:lpstr>
      <vt:lpstr>Times New Roman</vt:lpstr>
      <vt:lpstr>Office Theme</vt:lpstr>
      <vt:lpstr>PowerPoint Presentation</vt:lpstr>
      <vt:lpstr>In your jotter draw this scale</vt:lpstr>
      <vt:lpstr>In your Maths lessons, how often do you hear yourself thinking</vt:lpstr>
      <vt:lpstr>PowerPoint Presentation</vt:lpstr>
      <vt:lpstr>In your Maths lessons, how often do you hear yourself thinking</vt:lpstr>
      <vt:lpstr>Tell yourself</vt:lpstr>
      <vt:lpstr>In your Maths lessons, how often do you hear yourself thinking</vt:lpstr>
      <vt:lpstr>Tell yourself</vt:lpstr>
      <vt:lpstr>In your Maths lessons, how often do you hear yourself thinking</vt:lpstr>
      <vt:lpstr>Ask instead</vt:lpstr>
      <vt:lpstr>PowerPoint Presentation</vt:lpstr>
      <vt:lpstr>Class Strategies for getting ourselves unstuck….</vt:lpstr>
      <vt:lpstr>PowerPoint Presentation</vt:lpstr>
      <vt:lpstr>PowerPoint Presentation</vt:lpstr>
      <vt:lpstr>Growth Mindset Message</vt:lpstr>
      <vt:lpstr>Get the App for Spaced Learning  Anki  is Japanese for Memorisation</vt:lpstr>
      <vt:lpstr>How your parents can help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this class….</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Burns</dc:creator>
  <cp:lastModifiedBy>D Burns</cp:lastModifiedBy>
  <cp:revision>9</cp:revision>
  <dcterms:created xsi:type="dcterms:W3CDTF">2018-05-17T14:04:10Z</dcterms:created>
  <dcterms:modified xsi:type="dcterms:W3CDTF">2018-05-18T08:33:20Z</dcterms:modified>
</cp:coreProperties>
</file>